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 Thin"/>
      <p:regular r:id="rId19"/>
      <p:bold r:id="rId20"/>
      <p:italic r:id="rId21"/>
      <p:boldItalic r:id="rId22"/>
    </p:embeddedFont>
    <p:embeddedFont>
      <p:font typeface="Roboto Medium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Thin-bold.fntdata"/><Relationship Id="rId22" Type="http://schemas.openxmlformats.org/officeDocument/2006/relationships/font" Target="fonts/RobotoThin-boldItalic.fntdata"/><Relationship Id="rId21" Type="http://schemas.openxmlformats.org/officeDocument/2006/relationships/font" Target="fonts/RobotoThin-italic.fntdata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font" Target="fonts/RobotoThin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9cefd6ce25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9cefd6ce25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9ccf252ed4_1_18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9ccf252ed4_1_1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9ccf252ed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9ccf252ed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9e1564d4b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9e1564d4b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9ccf252e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9ccf252e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9ccf252ed4_1_18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9ccf252ed4_1_18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9ccf252ed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9ccf252ed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9cefd6ce25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9cefd6ce25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9cefd6ce25_0_1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9cefd6ce25_0_1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9ccf252ed4_1_18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9ccf252ed4_1_18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9cefd6ce25_0_1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9cefd6ce25_0_1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9ccf252ed4_1_18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9ccf252ed4_1_18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12"/>
              <a:t>By Alexander Johnson, Brendan Shortall, Dayanna De La Torres, Jonathan Mikalov, Mitchell Gilmore</a:t>
            </a:r>
            <a:endParaRPr sz="1112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112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" sz="1112"/>
              <a:t>Team 04</a:t>
            </a:r>
            <a:endParaRPr b="1" sz="1112"/>
          </a:p>
        </p:txBody>
      </p:sp>
      <p:sp>
        <p:nvSpPr>
          <p:cNvPr id="135" name="Google Shape;135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Brain Force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An </a:t>
            </a:r>
            <a:r>
              <a:rPr lang="en" sz="1700"/>
              <a:t>EEG-Based Brain-Computer Interface</a:t>
            </a:r>
            <a:endParaRPr sz="1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2"/>
          <p:cNvSpPr txBox="1"/>
          <p:nvPr>
            <p:ph type="title"/>
          </p:nvPr>
        </p:nvSpPr>
        <p:spPr>
          <a:xfrm>
            <a:off x="1297500" y="393750"/>
            <a:ext cx="7038900" cy="6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 Environment</a:t>
            </a:r>
            <a:endParaRPr/>
          </a:p>
        </p:txBody>
      </p:sp>
      <p:sp>
        <p:nvSpPr>
          <p:cNvPr id="315" name="Google Shape;315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316" name="Google Shape;316;p22"/>
          <p:cNvGrpSpPr/>
          <p:nvPr/>
        </p:nvGrpSpPr>
        <p:grpSpPr>
          <a:xfrm>
            <a:off x="779363" y="1307850"/>
            <a:ext cx="2486829" cy="3711155"/>
            <a:chOff x="1118224" y="283725"/>
            <a:chExt cx="2090826" cy="4076400"/>
          </a:xfrm>
        </p:grpSpPr>
        <p:sp>
          <p:nvSpPr>
            <p:cNvPr id="317" name="Google Shape;317;p22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1233923" y="1225069"/>
              <a:ext cx="1815000" cy="140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Panda3D tutorials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Draft 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Blender</a:t>
              </a:r>
              <a:r>
                <a:rPr baseline="30000"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®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environment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320" name="Google Shape;320;p22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Completed:</a:t>
              </a:r>
              <a:endParaRPr b="1" sz="28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1" name="Google Shape;321;p22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Ran Panda3D “Hello World” files to test for graphics issues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Created simple Blender</a:t>
              </a:r>
              <a:r>
                <a:rPr baseline="30000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®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environment to be used in Panda3D model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3" name="Google Shape;323;p22"/>
          <p:cNvGrpSpPr/>
          <p:nvPr/>
        </p:nvGrpSpPr>
        <p:grpSpPr>
          <a:xfrm>
            <a:off x="3328581" y="1307850"/>
            <a:ext cx="2486829" cy="3711155"/>
            <a:chOff x="1118224" y="283725"/>
            <a:chExt cx="2090826" cy="4076400"/>
          </a:xfrm>
        </p:grpSpPr>
        <p:sp>
          <p:nvSpPr>
            <p:cNvPr id="324" name="Google Shape;324;p22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1233928" y="1225080"/>
              <a:ext cx="1815000" cy="14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Panda3D script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Interface Blender</a:t>
              </a:r>
              <a:r>
                <a:rPr baseline="30000"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®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models with Panda3D script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In Progress:</a:t>
              </a:r>
              <a:endParaRPr b="1" sz="28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8" name="Google Shape;328;p22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Panda3D script will be used for controlling the game in real time.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Blender</a:t>
              </a:r>
              <a:r>
                <a:rPr baseline="30000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®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models can be used in Panda3D using .egg files.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0" name="Google Shape;330;p22"/>
          <p:cNvGrpSpPr/>
          <p:nvPr/>
        </p:nvGrpSpPr>
        <p:grpSpPr>
          <a:xfrm>
            <a:off x="5877800" y="1307850"/>
            <a:ext cx="2486829" cy="3711155"/>
            <a:chOff x="1118224" y="283725"/>
            <a:chExt cx="2090826" cy="4076400"/>
          </a:xfrm>
        </p:grpSpPr>
        <p:sp>
          <p:nvSpPr>
            <p:cNvPr id="331" name="Google Shape;331;p22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1233933" y="1225080"/>
              <a:ext cx="1815000" cy="14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Allow user to control object in 4 directions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Implement barriers and roadblocks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Main menu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334" name="Google Shape;334;p22"/>
            <p:cNvSpPr/>
            <p:nvPr/>
          </p:nvSpPr>
          <p:spPr>
            <a:xfrm>
              <a:off x="1178653" y="470593"/>
              <a:ext cx="19701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Future Plans:</a:t>
              </a:r>
              <a:endParaRPr sz="2800">
                <a:solidFill>
                  <a:srgbClr val="0D5DD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35" name="Google Shape;335;p22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Main menu may have a play button and display high score information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Object should be controlled according to ML classification algorithm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Barriers used to present challenge to a user, have them “think fast”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 Environment</a:t>
            </a:r>
            <a:endParaRPr/>
          </a:p>
        </p:txBody>
      </p:sp>
      <p:pic>
        <p:nvPicPr>
          <p:cNvPr id="342" name="Google Shape;3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2673" y="1307850"/>
            <a:ext cx="5472998" cy="30785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23"/>
          <p:cNvSpPr txBox="1"/>
          <p:nvPr>
            <p:ph type="title"/>
          </p:nvPr>
        </p:nvSpPr>
        <p:spPr>
          <a:xfrm>
            <a:off x="6475300" y="4386425"/>
            <a:ext cx="14448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Blender</a:t>
            </a:r>
            <a:r>
              <a:rPr baseline="30000" lang="en" sz="1000"/>
              <a:t>®</a:t>
            </a:r>
            <a:endParaRPr baseline="30000" sz="1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4"/>
          <p:cNvSpPr txBox="1"/>
          <p:nvPr>
            <p:ph type="title"/>
          </p:nvPr>
        </p:nvSpPr>
        <p:spPr>
          <a:xfrm>
            <a:off x="1297500" y="389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Semester Goals</a:t>
            </a:r>
            <a:endParaRPr/>
          </a:p>
        </p:txBody>
      </p:sp>
      <p:grpSp>
        <p:nvGrpSpPr>
          <p:cNvPr id="349" name="Google Shape;349;p24"/>
          <p:cNvGrpSpPr/>
          <p:nvPr/>
        </p:nvGrpSpPr>
        <p:grpSpPr>
          <a:xfrm>
            <a:off x="54" y="1656010"/>
            <a:ext cx="1235227" cy="3097585"/>
            <a:chOff x="618820" y="1695421"/>
            <a:chExt cx="1418334" cy="3366209"/>
          </a:xfrm>
        </p:grpSpPr>
        <p:cxnSp>
          <p:nvCxnSpPr>
            <p:cNvPr id="350" name="Google Shape;350;p24"/>
            <p:cNvCxnSpPr/>
            <p:nvPr/>
          </p:nvCxnSpPr>
          <p:spPr>
            <a:xfrm>
              <a:off x="1299277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51" name="Google Shape;351;p24"/>
            <p:cNvSpPr/>
            <p:nvPr/>
          </p:nvSpPr>
          <p:spPr>
            <a:xfrm flipH="1">
              <a:off x="618820" y="2306625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352" name="Google Shape;352;p24"/>
            <p:cNvSpPr/>
            <p:nvPr/>
          </p:nvSpPr>
          <p:spPr>
            <a:xfrm>
              <a:off x="619055" y="2460450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3" name="Google Shape;353;p24"/>
            <p:cNvGrpSpPr/>
            <p:nvPr/>
          </p:nvGrpSpPr>
          <p:grpSpPr>
            <a:xfrm>
              <a:off x="729046" y="2722734"/>
              <a:ext cx="1182704" cy="2338896"/>
              <a:chOff x="1324005" y="2722734"/>
              <a:chExt cx="1182704" cy="2338896"/>
            </a:xfrm>
          </p:grpSpPr>
          <p:sp>
            <p:nvSpPr>
              <p:cNvPr id="354" name="Google Shape;354;p24"/>
              <p:cNvSpPr txBox="1"/>
              <p:nvPr/>
            </p:nvSpPr>
            <p:spPr>
              <a:xfrm>
                <a:off x="1339408" y="2722734"/>
                <a:ext cx="1167300" cy="310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000">
                    <a:solidFill>
                      <a:srgbClr val="0C58D3"/>
                    </a:solidFill>
                    <a:latin typeface="Roboto"/>
                    <a:ea typeface="Roboto"/>
                    <a:cs typeface="Roboto"/>
                    <a:sym typeface="Roboto"/>
                  </a:rPr>
                  <a:t>Stage </a:t>
                </a:r>
                <a:r>
                  <a:rPr b="1" lang="en" sz="1000">
                    <a:solidFill>
                      <a:srgbClr val="0C58D3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r>
                  <a:rPr b="1" lang="en" sz="1000">
                    <a:solidFill>
                      <a:srgbClr val="0C58D3"/>
                    </a:solidFill>
                    <a:latin typeface="Roboto"/>
                    <a:ea typeface="Roboto"/>
                    <a:cs typeface="Roboto"/>
                    <a:sym typeface="Roboto"/>
                  </a:rPr>
                  <a:t>	</a:t>
                </a:r>
                <a:endParaRPr b="1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5" name="Google Shape;355;p24"/>
              <p:cNvSpPr txBox="1"/>
              <p:nvPr/>
            </p:nvSpPr>
            <p:spPr>
              <a:xfrm>
                <a:off x="1324005" y="3151830"/>
                <a:ext cx="1167300" cy="1909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Order PCB parts</a:t>
                </a:r>
                <a:endParaRPr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Order/print </a:t>
                </a:r>
                <a:r>
                  <a:rPr lang="en" sz="9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headset</a:t>
                </a:r>
                <a:r>
                  <a:rPr lang="en" sz="9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components</a:t>
                </a:r>
                <a:endParaRPr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Fix bluetooth</a:t>
                </a:r>
                <a:endParaRPr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56" name="Google Shape;356;p24"/>
          <p:cNvGrpSpPr/>
          <p:nvPr/>
        </p:nvGrpSpPr>
        <p:grpSpPr>
          <a:xfrm>
            <a:off x="1130702" y="1654349"/>
            <a:ext cx="1235227" cy="3099247"/>
            <a:chOff x="1917073" y="1695421"/>
            <a:chExt cx="1418334" cy="3368015"/>
          </a:xfrm>
        </p:grpSpPr>
        <p:cxnSp>
          <p:nvCxnSpPr>
            <p:cNvPr id="357" name="Google Shape;357;p24"/>
            <p:cNvCxnSpPr/>
            <p:nvPr/>
          </p:nvCxnSpPr>
          <p:spPr>
            <a:xfrm>
              <a:off x="2597529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58" name="Google Shape;358;p24"/>
            <p:cNvSpPr/>
            <p:nvPr/>
          </p:nvSpPr>
          <p:spPr>
            <a:xfrm flipH="1">
              <a:off x="1917073" y="2306625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359" name="Google Shape;359;p24"/>
            <p:cNvSpPr/>
            <p:nvPr/>
          </p:nvSpPr>
          <p:spPr>
            <a:xfrm>
              <a:off x="1917307" y="2460450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4"/>
            <p:cNvSpPr txBox="1"/>
            <p:nvPr/>
          </p:nvSpPr>
          <p:spPr>
            <a:xfrm>
              <a:off x="2023713" y="3153636"/>
              <a:ext cx="1167300" cy="1909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Solder PCB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Assemble headset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61" name="Google Shape;361;p24"/>
          <p:cNvGrpSpPr/>
          <p:nvPr/>
        </p:nvGrpSpPr>
        <p:grpSpPr>
          <a:xfrm>
            <a:off x="2260299" y="1654349"/>
            <a:ext cx="1235227" cy="3099247"/>
            <a:chOff x="3214118" y="1695421"/>
            <a:chExt cx="1418334" cy="3368014"/>
          </a:xfrm>
        </p:grpSpPr>
        <p:cxnSp>
          <p:nvCxnSpPr>
            <p:cNvPr id="362" name="Google Shape;362;p24"/>
            <p:cNvCxnSpPr/>
            <p:nvPr/>
          </p:nvCxnSpPr>
          <p:spPr>
            <a:xfrm>
              <a:off x="3894575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63" name="Google Shape;363;p24"/>
            <p:cNvSpPr/>
            <p:nvPr/>
          </p:nvSpPr>
          <p:spPr>
            <a:xfrm flipH="1">
              <a:off x="3214118" y="2306625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0E65F0"/>
            </a:solidFill>
            <a:ln cap="flat" cmpd="sng" w="9525">
              <a:solidFill>
                <a:srgbClr val="0E65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364" name="Google Shape;364;p24"/>
            <p:cNvSpPr/>
            <p:nvPr/>
          </p:nvSpPr>
          <p:spPr>
            <a:xfrm>
              <a:off x="3214352" y="2460450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0C4F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4"/>
            <p:cNvSpPr txBox="1"/>
            <p:nvPr/>
          </p:nvSpPr>
          <p:spPr>
            <a:xfrm>
              <a:off x="3327077" y="3153635"/>
              <a:ext cx="1167300" cy="1909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Collect data from PCB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66" name="Google Shape;366;p24"/>
          <p:cNvGrpSpPr/>
          <p:nvPr/>
        </p:nvGrpSpPr>
        <p:grpSpPr>
          <a:xfrm>
            <a:off x="3390227" y="1654349"/>
            <a:ext cx="1235227" cy="3099247"/>
            <a:chOff x="4511544" y="1695421"/>
            <a:chExt cx="1418334" cy="3368014"/>
          </a:xfrm>
        </p:grpSpPr>
        <p:cxnSp>
          <p:nvCxnSpPr>
            <p:cNvPr id="367" name="Google Shape;367;p24"/>
            <p:cNvCxnSpPr/>
            <p:nvPr/>
          </p:nvCxnSpPr>
          <p:spPr>
            <a:xfrm>
              <a:off x="5192001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68" name="Google Shape;368;p24"/>
            <p:cNvSpPr/>
            <p:nvPr/>
          </p:nvSpPr>
          <p:spPr>
            <a:xfrm flipH="1">
              <a:off x="4511544" y="2306625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369" name="Google Shape;369;p24"/>
            <p:cNvSpPr/>
            <p:nvPr/>
          </p:nvSpPr>
          <p:spPr>
            <a:xfrm>
              <a:off x="4511779" y="2460450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0C4F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4"/>
            <p:cNvSpPr txBox="1"/>
            <p:nvPr/>
          </p:nvSpPr>
          <p:spPr>
            <a:xfrm>
              <a:off x="4621744" y="3153635"/>
              <a:ext cx="1167300" cy="1909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Process/ Analyze PCB Data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Forward data to ML lead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1" name="Google Shape;371;p24"/>
          <p:cNvGrpSpPr/>
          <p:nvPr/>
        </p:nvGrpSpPr>
        <p:grpSpPr>
          <a:xfrm>
            <a:off x="4519729" y="1654349"/>
            <a:ext cx="1235227" cy="3099247"/>
            <a:chOff x="3214118" y="1695421"/>
            <a:chExt cx="1418334" cy="3368014"/>
          </a:xfrm>
        </p:grpSpPr>
        <p:cxnSp>
          <p:nvCxnSpPr>
            <p:cNvPr id="372" name="Google Shape;372;p24"/>
            <p:cNvCxnSpPr/>
            <p:nvPr/>
          </p:nvCxnSpPr>
          <p:spPr>
            <a:xfrm>
              <a:off x="3894575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73" name="Google Shape;373;p24"/>
            <p:cNvSpPr/>
            <p:nvPr/>
          </p:nvSpPr>
          <p:spPr>
            <a:xfrm flipH="1">
              <a:off x="3214118" y="2306625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3214352" y="2460450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4"/>
            <p:cNvSpPr txBox="1"/>
            <p:nvPr/>
          </p:nvSpPr>
          <p:spPr>
            <a:xfrm>
              <a:off x="3327072" y="3153635"/>
              <a:ext cx="1167300" cy="1909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Complete redesign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Design, train, &amp; test ML algorithm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Build virtual environment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6" name="Google Shape;376;p24"/>
          <p:cNvGrpSpPr/>
          <p:nvPr/>
        </p:nvGrpSpPr>
        <p:grpSpPr>
          <a:xfrm>
            <a:off x="5649657" y="1654349"/>
            <a:ext cx="1235227" cy="3099247"/>
            <a:chOff x="4511544" y="1695421"/>
            <a:chExt cx="1418334" cy="3368014"/>
          </a:xfrm>
        </p:grpSpPr>
        <p:cxnSp>
          <p:nvCxnSpPr>
            <p:cNvPr id="377" name="Google Shape;377;p24"/>
            <p:cNvCxnSpPr/>
            <p:nvPr/>
          </p:nvCxnSpPr>
          <p:spPr>
            <a:xfrm>
              <a:off x="5192001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78" name="Google Shape;378;p24"/>
            <p:cNvSpPr/>
            <p:nvPr/>
          </p:nvSpPr>
          <p:spPr>
            <a:xfrm flipH="1">
              <a:off x="4511544" y="2306625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379" name="Google Shape;379;p24"/>
            <p:cNvSpPr/>
            <p:nvPr/>
          </p:nvSpPr>
          <p:spPr>
            <a:xfrm>
              <a:off x="4511779" y="2460450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4"/>
            <p:cNvSpPr txBox="1"/>
            <p:nvPr/>
          </p:nvSpPr>
          <p:spPr>
            <a:xfrm>
              <a:off x="4621738" y="3153636"/>
              <a:ext cx="1167300" cy="1909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Fabricate redesign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Assemble redesign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81" name="Google Shape;381;p24"/>
          <p:cNvSpPr txBox="1"/>
          <p:nvPr/>
        </p:nvSpPr>
        <p:spPr>
          <a:xfrm>
            <a:off x="1239861" y="2604299"/>
            <a:ext cx="1016400" cy="28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rPr>
              <a:t>Stage 2</a:t>
            </a:r>
            <a:endParaRPr b="1" sz="1000">
              <a:solidFill>
                <a:srgbClr val="0C58D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24"/>
          <p:cNvSpPr txBox="1"/>
          <p:nvPr/>
        </p:nvSpPr>
        <p:spPr>
          <a:xfrm>
            <a:off x="2369474" y="2604299"/>
            <a:ext cx="1016400" cy="28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rPr>
              <a:t>Stage 3</a:t>
            </a:r>
            <a:endParaRPr b="1" sz="1000">
              <a:solidFill>
                <a:srgbClr val="0C58D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24"/>
          <p:cNvSpPr txBox="1"/>
          <p:nvPr/>
        </p:nvSpPr>
        <p:spPr>
          <a:xfrm>
            <a:off x="3499076" y="2604299"/>
            <a:ext cx="1016400" cy="28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rPr>
              <a:t>Stage 4</a:t>
            </a:r>
            <a:endParaRPr b="1" sz="1000">
              <a:solidFill>
                <a:srgbClr val="0C58D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4" name="Google Shape;384;p24"/>
          <p:cNvSpPr txBox="1"/>
          <p:nvPr/>
        </p:nvSpPr>
        <p:spPr>
          <a:xfrm>
            <a:off x="4632804" y="2604299"/>
            <a:ext cx="1016400" cy="28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rPr>
              <a:t>Stage 5</a:t>
            </a:r>
            <a:endParaRPr b="1" sz="1000">
              <a:solidFill>
                <a:srgbClr val="0C58D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24"/>
          <p:cNvSpPr txBox="1"/>
          <p:nvPr/>
        </p:nvSpPr>
        <p:spPr>
          <a:xfrm>
            <a:off x="5766531" y="2604299"/>
            <a:ext cx="1016400" cy="28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rPr>
              <a:t>Stage 6</a:t>
            </a:r>
            <a:endParaRPr b="1" sz="1000">
              <a:solidFill>
                <a:srgbClr val="0C58D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6" name="Google Shape;386;p24"/>
          <p:cNvSpPr/>
          <p:nvPr/>
        </p:nvSpPr>
        <p:spPr>
          <a:xfrm>
            <a:off x="102175" y="1305450"/>
            <a:ext cx="798000" cy="285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Dec. 9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7" name="Google Shape;387;p24"/>
          <p:cNvSpPr/>
          <p:nvPr/>
        </p:nvSpPr>
        <p:spPr>
          <a:xfrm>
            <a:off x="1130550" y="1305450"/>
            <a:ext cx="798000" cy="285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Dec. 22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8" name="Google Shape;388;p24"/>
          <p:cNvSpPr/>
          <p:nvPr/>
        </p:nvSpPr>
        <p:spPr>
          <a:xfrm>
            <a:off x="2369050" y="1305450"/>
            <a:ext cx="798000" cy="285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Dec. 30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9" name="Google Shape;389;p24"/>
          <p:cNvSpPr/>
          <p:nvPr/>
        </p:nvSpPr>
        <p:spPr>
          <a:xfrm>
            <a:off x="3570625" y="1305450"/>
            <a:ext cx="798000" cy="285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Dec. 31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" name="Google Shape;390;p24"/>
          <p:cNvSpPr/>
          <p:nvPr/>
        </p:nvSpPr>
        <p:spPr>
          <a:xfrm>
            <a:off x="4625000" y="1305450"/>
            <a:ext cx="725700" cy="285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Jan. 31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1" name="Google Shape;391;p24"/>
          <p:cNvSpPr/>
          <p:nvPr/>
        </p:nvSpPr>
        <p:spPr>
          <a:xfrm>
            <a:off x="5812600" y="1305450"/>
            <a:ext cx="725700" cy="285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Feb. 7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92" name="Google Shape;392;p24"/>
          <p:cNvGrpSpPr/>
          <p:nvPr/>
        </p:nvGrpSpPr>
        <p:grpSpPr>
          <a:xfrm>
            <a:off x="6779248" y="1654349"/>
            <a:ext cx="1235227" cy="3099247"/>
            <a:chOff x="4511544" y="1695421"/>
            <a:chExt cx="1418334" cy="3368014"/>
          </a:xfrm>
        </p:grpSpPr>
        <p:cxnSp>
          <p:nvCxnSpPr>
            <p:cNvPr id="393" name="Google Shape;393;p24"/>
            <p:cNvCxnSpPr/>
            <p:nvPr/>
          </p:nvCxnSpPr>
          <p:spPr>
            <a:xfrm>
              <a:off x="5192001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94" name="Google Shape;394;p24"/>
            <p:cNvSpPr/>
            <p:nvPr/>
          </p:nvSpPr>
          <p:spPr>
            <a:xfrm flipH="1">
              <a:off x="4511544" y="2306625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395" name="Google Shape;395;p24"/>
            <p:cNvSpPr/>
            <p:nvPr/>
          </p:nvSpPr>
          <p:spPr>
            <a:xfrm>
              <a:off x="4511779" y="2460450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4"/>
            <p:cNvSpPr txBox="1"/>
            <p:nvPr/>
          </p:nvSpPr>
          <p:spPr>
            <a:xfrm>
              <a:off x="4621748" y="3153635"/>
              <a:ext cx="1167300" cy="1909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Get NN to work live 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Design interface between NN &amp; virtual environ.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Test &amp; Debug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Get NN/ virtual environment interface to work live</a:t>
              </a:r>
              <a:endParaRPr sz="9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9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97" name="Google Shape;397;p24"/>
          <p:cNvGrpSpPr/>
          <p:nvPr/>
        </p:nvGrpSpPr>
        <p:grpSpPr>
          <a:xfrm>
            <a:off x="7909078" y="1655185"/>
            <a:ext cx="1235227" cy="3098411"/>
            <a:chOff x="4511544" y="1695421"/>
            <a:chExt cx="1418334" cy="3367107"/>
          </a:xfrm>
        </p:grpSpPr>
        <p:cxnSp>
          <p:nvCxnSpPr>
            <p:cNvPr id="398" name="Google Shape;398;p24"/>
            <p:cNvCxnSpPr/>
            <p:nvPr/>
          </p:nvCxnSpPr>
          <p:spPr>
            <a:xfrm>
              <a:off x="5192001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99" name="Google Shape;399;p24"/>
            <p:cNvSpPr/>
            <p:nvPr/>
          </p:nvSpPr>
          <p:spPr>
            <a:xfrm flipH="1">
              <a:off x="4511544" y="2306625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400" name="Google Shape;400;p24"/>
            <p:cNvSpPr/>
            <p:nvPr/>
          </p:nvSpPr>
          <p:spPr>
            <a:xfrm>
              <a:off x="4511779" y="2460450"/>
              <a:ext cx="1418100" cy="143400"/>
            </a:xfrm>
            <a:prstGeom prst="parallelogram">
              <a:avLst>
                <a:gd fmla="val 96952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4"/>
            <p:cNvSpPr txBox="1"/>
            <p:nvPr/>
          </p:nvSpPr>
          <p:spPr>
            <a:xfrm>
              <a:off x="4621743" y="3153628"/>
              <a:ext cx="1167300" cy="1908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Set up NN/virtual environment to receive live data from headset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Test and Debug</a:t>
              </a:r>
              <a:endParaRPr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02" name="Google Shape;402;p24"/>
          <p:cNvSpPr/>
          <p:nvPr/>
        </p:nvSpPr>
        <p:spPr>
          <a:xfrm>
            <a:off x="7000200" y="1305450"/>
            <a:ext cx="725700" cy="285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Feb. 21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3" name="Google Shape;403;p24"/>
          <p:cNvSpPr/>
          <p:nvPr/>
        </p:nvSpPr>
        <p:spPr>
          <a:xfrm>
            <a:off x="8187800" y="1305450"/>
            <a:ext cx="725700" cy="285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Mar. 7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4" name="Google Shape;404;p24"/>
          <p:cNvSpPr txBox="1"/>
          <p:nvPr/>
        </p:nvSpPr>
        <p:spPr>
          <a:xfrm>
            <a:off x="6892794" y="2604299"/>
            <a:ext cx="1016400" cy="28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rPr>
              <a:t>Stage 7</a:t>
            </a:r>
            <a:endParaRPr b="1" sz="1000">
              <a:solidFill>
                <a:srgbClr val="0C58D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5" name="Google Shape;405;p24"/>
          <p:cNvSpPr txBox="1"/>
          <p:nvPr/>
        </p:nvSpPr>
        <p:spPr>
          <a:xfrm>
            <a:off x="8019081" y="2604299"/>
            <a:ext cx="1016400" cy="28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rPr>
              <a:t>Stage 8</a:t>
            </a:r>
            <a:endParaRPr b="1" sz="1000">
              <a:solidFill>
                <a:srgbClr val="0C58D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/>
          <p:nvPr>
            <p:ph type="title"/>
          </p:nvPr>
        </p:nvSpPr>
        <p:spPr>
          <a:xfrm>
            <a:off x="1106225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Statement: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232200" y="1567550"/>
            <a:ext cx="8766000" cy="33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Invasive brain-computer interface devices are costly and come with a wide array of risks and medical procedures.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Disabled users may have difficulty operating a computer physically.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Brain Force will help a wide variety of disabled individuals navigate a computer by reading neural activity related to thoughts of motion and translating these thoughts into distinct commands on a computer.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Deliverables and Requirements:</a:t>
            </a:r>
            <a:endParaRPr/>
          </a:p>
        </p:txBody>
      </p:sp>
      <p:grpSp>
        <p:nvGrpSpPr>
          <p:cNvPr id="147" name="Google Shape;147;p15"/>
          <p:cNvGrpSpPr/>
          <p:nvPr/>
        </p:nvGrpSpPr>
        <p:grpSpPr>
          <a:xfrm>
            <a:off x="1125198" y="4001125"/>
            <a:ext cx="7106673" cy="938094"/>
            <a:chOff x="1593000" y="2322568"/>
            <a:chExt cx="5957975" cy="643500"/>
          </a:xfrm>
        </p:grpSpPr>
        <p:sp>
          <p:nvSpPr>
            <p:cNvPr id="148" name="Google Shape;148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Virtual 3D Environment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Translate ML output into distinct actions.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Small tasks for </a:t>
              </a: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users</a:t>
              </a: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 to complete.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Make a scoreboard for ECE day competition.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5" name="Google Shape;155;p15"/>
          <p:cNvGrpSpPr/>
          <p:nvPr/>
        </p:nvGrpSpPr>
        <p:grpSpPr>
          <a:xfrm>
            <a:off x="1125198" y="3046469"/>
            <a:ext cx="7106673" cy="938094"/>
            <a:chOff x="1593000" y="2322568"/>
            <a:chExt cx="5957975" cy="643500"/>
          </a:xfrm>
        </p:grpSpPr>
        <p:sp>
          <p:nvSpPr>
            <p:cNvPr id="156" name="Google Shape;156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Machine Learning Model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LSTM Neural Network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4+ </a:t>
              </a: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classifiable</a:t>
              </a: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 states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60+% accuracy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3" name="Google Shape;163;p15"/>
          <p:cNvGrpSpPr/>
          <p:nvPr/>
        </p:nvGrpSpPr>
        <p:grpSpPr>
          <a:xfrm>
            <a:off x="1125198" y="2091774"/>
            <a:ext cx="7106673" cy="938094"/>
            <a:chOff x="1593000" y="2322568"/>
            <a:chExt cx="5957975" cy="643500"/>
          </a:xfrm>
        </p:grpSpPr>
        <p:sp>
          <p:nvSpPr>
            <p:cNvPr id="164" name="Google Shape;164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EEG Sampling Board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70" name="Google Shape;170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Biosampling, Filters.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12+ Channels 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USB Connectivity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1" name="Google Shape;171;p15"/>
          <p:cNvGrpSpPr/>
          <p:nvPr/>
        </p:nvGrpSpPr>
        <p:grpSpPr>
          <a:xfrm>
            <a:off x="1125198" y="1137130"/>
            <a:ext cx="7106673" cy="938094"/>
            <a:chOff x="1593000" y="2322568"/>
            <a:chExt cx="5957975" cy="643500"/>
          </a:xfrm>
        </p:grpSpPr>
        <p:sp>
          <p:nvSpPr>
            <p:cNvPr id="172" name="Google Shape;172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3D Printed Headset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" name="Google Shape;176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Comfortable, easily removable, dry EEG sensors.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Lightweight, feasible to wear for long periods of time.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1000"/>
                <a:buFont typeface="Roboto"/>
                <a:buChar char="●"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Structural </a:t>
              </a: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integrity</a:t>
              </a: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 will hold over multiple uses.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"/>
          <p:cNvSpPr txBox="1"/>
          <p:nvPr>
            <p:ph type="title"/>
          </p:nvPr>
        </p:nvSpPr>
        <p:spPr>
          <a:xfrm>
            <a:off x="1262650" y="544700"/>
            <a:ext cx="7038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System Diagram</a:t>
            </a:r>
            <a:endParaRPr sz="2600"/>
          </a:p>
        </p:txBody>
      </p:sp>
      <p:sp>
        <p:nvSpPr>
          <p:cNvPr id="184" name="Google Shape;184;p16"/>
          <p:cNvSpPr/>
          <p:nvPr/>
        </p:nvSpPr>
        <p:spPr>
          <a:xfrm>
            <a:off x="102975" y="1315464"/>
            <a:ext cx="2726700" cy="669000"/>
          </a:xfrm>
          <a:prstGeom prst="homePlate">
            <a:avLst>
              <a:gd fmla="val 50000" name="adj"/>
            </a:avLst>
          </a:prstGeom>
          <a:solidFill>
            <a:srgbClr val="0944A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Headset Design and Fabrication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2366400" y="1315250"/>
            <a:ext cx="2541300" cy="669000"/>
          </a:xfrm>
          <a:prstGeom prst="chevron">
            <a:avLst>
              <a:gd fmla="val 50000" name="adj"/>
            </a:avLst>
          </a:prstGeom>
          <a:solidFill>
            <a:srgbClr val="0C58D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Circuit Board Design and Fabrication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16"/>
          <p:cNvSpPr/>
          <p:nvPr/>
        </p:nvSpPr>
        <p:spPr>
          <a:xfrm>
            <a:off x="4432949" y="1315250"/>
            <a:ext cx="2541300" cy="669000"/>
          </a:xfrm>
          <a:prstGeom prst="chevron">
            <a:avLst>
              <a:gd fmla="val 50000" name="adj"/>
            </a:avLst>
          </a:prstGeom>
          <a:solidFill>
            <a:srgbClr val="0D5DD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Machine Learning Model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16"/>
          <p:cNvSpPr/>
          <p:nvPr/>
        </p:nvSpPr>
        <p:spPr>
          <a:xfrm>
            <a:off x="6499714" y="1315250"/>
            <a:ext cx="2541300" cy="669000"/>
          </a:xfrm>
          <a:prstGeom prst="chevron">
            <a:avLst>
              <a:gd fmla="val 50000" name="adj"/>
            </a:avLst>
          </a:prstGeom>
          <a:solidFill>
            <a:srgbClr val="0E65F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Virtual Environment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16"/>
          <p:cNvSpPr/>
          <p:nvPr/>
        </p:nvSpPr>
        <p:spPr>
          <a:xfrm>
            <a:off x="133275" y="2200875"/>
            <a:ext cx="2115600" cy="813600"/>
          </a:xfrm>
          <a:prstGeom prst="roundRect">
            <a:avLst>
              <a:gd fmla="val 16667" name="adj"/>
            </a:avLst>
          </a:prstGeom>
          <a:solidFill>
            <a:srgbClr val="0944A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3D printed headset skeleton  (V1 &amp; V2).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16"/>
          <p:cNvSpPr/>
          <p:nvPr/>
        </p:nvSpPr>
        <p:spPr>
          <a:xfrm>
            <a:off x="133125" y="3165263"/>
            <a:ext cx="2115600" cy="802500"/>
          </a:xfrm>
          <a:prstGeom prst="roundRect">
            <a:avLst>
              <a:gd fmla="val 16667" name="adj"/>
            </a:avLst>
          </a:prstGeom>
          <a:solidFill>
            <a:srgbClr val="0944A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Electrode housing, Electrodes with dry contact points.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16"/>
          <p:cNvSpPr/>
          <p:nvPr/>
        </p:nvSpPr>
        <p:spPr>
          <a:xfrm>
            <a:off x="133125" y="4118675"/>
            <a:ext cx="2115600" cy="914100"/>
          </a:xfrm>
          <a:prstGeom prst="roundRect">
            <a:avLst>
              <a:gd fmla="val 16667" name="adj"/>
            </a:avLst>
          </a:prstGeom>
          <a:solidFill>
            <a:srgbClr val="0944A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Wiring, Mount circuit board.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16"/>
          <p:cNvSpPr/>
          <p:nvPr/>
        </p:nvSpPr>
        <p:spPr>
          <a:xfrm>
            <a:off x="2387125" y="2200875"/>
            <a:ext cx="2115600" cy="813600"/>
          </a:xfrm>
          <a:prstGeom prst="roundRect">
            <a:avLst>
              <a:gd fmla="val 16667" name="adj"/>
            </a:avLst>
          </a:prstGeom>
          <a:solidFill>
            <a:srgbClr val="0C58D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Open source PCB 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schematics. BOM created.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16"/>
          <p:cNvSpPr/>
          <p:nvPr/>
        </p:nvSpPr>
        <p:spPr>
          <a:xfrm>
            <a:off x="2386975" y="3165263"/>
            <a:ext cx="2115600" cy="802500"/>
          </a:xfrm>
          <a:prstGeom prst="roundRect">
            <a:avLst>
              <a:gd fmla="val 16667" name="adj"/>
            </a:avLst>
          </a:prstGeom>
          <a:solidFill>
            <a:srgbClr val="0C58D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Anti-aliasing low pass filters, biosignal sampling, wireless capability?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16"/>
          <p:cNvSpPr/>
          <p:nvPr/>
        </p:nvSpPr>
        <p:spPr>
          <a:xfrm>
            <a:off x="2386825" y="4118575"/>
            <a:ext cx="2115600" cy="914100"/>
          </a:xfrm>
          <a:prstGeom prst="roundRect">
            <a:avLst>
              <a:gd fmla="val 16667" name="adj"/>
            </a:avLst>
          </a:prstGeom>
          <a:solidFill>
            <a:srgbClr val="0C58D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Redesign circuit board, get rid of 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unnecessary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components. 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16"/>
          <p:cNvSpPr/>
          <p:nvPr/>
        </p:nvSpPr>
        <p:spPr>
          <a:xfrm>
            <a:off x="4641125" y="2200875"/>
            <a:ext cx="2115600" cy="813600"/>
          </a:xfrm>
          <a:prstGeom prst="roundRect">
            <a:avLst>
              <a:gd fmla="val 16667" name="adj"/>
            </a:avLst>
          </a:prstGeom>
          <a:solidFill>
            <a:srgbClr val="0D5DD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Further signal processing.  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16"/>
          <p:cNvSpPr/>
          <p:nvPr/>
        </p:nvSpPr>
        <p:spPr>
          <a:xfrm>
            <a:off x="4640975" y="3165263"/>
            <a:ext cx="2115600" cy="802500"/>
          </a:xfrm>
          <a:prstGeom prst="roundRect">
            <a:avLst>
              <a:gd fmla="val 16667" name="adj"/>
            </a:avLst>
          </a:prstGeom>
          <a:solidFill>
            <a:srgbClr val="0D5DD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 collection (online databases &amp; from device). Partition into training and test. 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16"/>
          <p:cNvSpPr/>
          <p:nvPr/>
        </p:nvSpPr>
        <p:spPr>
          <a:xfrm>
            <a:off x="4640975" y="4118675"/>
            <a:ext cx="2115600" cy="914100"/>
          </a:xfrm>
          <a:prstGeom prst="roundRect">
            <a:avLst>
              <a:gd fmla="val 16667" name="adj"/>
            </a:avLst>
          </a:prstGeom>
          <a:solidFill>
            <a:srgbClr val="0D5DD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Long Short-Term memory neural network.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16"/>
          <p:cNvSpPr/>
          <p:nvPr/>
        </p:nvSpPr>
        <p:spPr>
          <a:xfrm>
            <a:off x="6895275" y="2200875"/>
            <a:ext cx="2115600" cy="813600"/>
          </a:xfrm>
          <a:prstGeom prst="roundRect">
            <a:avLst>
              <a:gd fmla="val 16667" name="adj"/>
            </a:avLst>
          </a:prstGeom>
          <a:solidFill>
            <a:srgbClr val="0E65F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Blender</a:t>
            </a:r>
            <a:r>
              <a:rPr baseline="30000"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®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to create environment.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16"/>
          <p:cNvSpPr/>
          <p:nvPr/>
        </p:nvSpPr>
        <p:spPr>
          <a:xfrm>
            <a:off x="6895125" y="3165263"/>
            <a:ext cx="2115600" cy="802500"/>
          </a:xfrm>
          <a:prstGeom prst="roundRect">
            <a:avLst>
              <a:gd fmla="val 16667" name="adj"/>
            </a:avLst>
          </a:prstGeom>
          <a:solidFill>
            <a:srgbClr val="0E65F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Get output from LSTM, convert to object movement using Panda3D.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16"/>
          <p:cNvSpPr/>
          <p:nvPr/>
        </p:nvSpPr>
        <p:spPr>
          <a:xfrm>
            <a:off x="6895125" y="4118675"/>
            <a:ext cx="2115600" cy="914100"/>
          </a:xfrm>
          <a:prstGeom prst="roundRect">
            <a:avLst>
              <a:gd fmla="val 16667" name="adj"/>
            </a:avLst>
          </a:prstGeom>
          <a:solidFill>
            <a:srgbClr val="0E65F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If time permitting, explore possibilities of what we can control. (RC car, Drone, cursor)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0" name="Google Shape;200;p16"/>
          <p:cNvCxnSpPr>
            <a:endCxn id="191" idx="0"/>
          </p:cNvCxnSpPr>
          <p:nvPr/>
        </p:nvCxnSpPr>
        <p:spPr>
          <a:xfrm flipH="1">
            <a:off x="3444925" y="1984275"/>
            <a:ext cx="24900" cy="216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16"/>
          <p:cNvCxnSpPr>
            <a:endCxn id="188" idx="0"/>
          </p:cNvCxnSpPr>
          <p:nvPr/>
        </p:nvCxnSpPr>
        <p:spPr>
          <a:xfrm flipH="1">
            <a:off x="1191075" y="1984575"/>
            <a:ext cx="108000" cy="216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16"/>
          <p:cNvCxnSpPr>
            <a:stCxn id="186" idx="2"/>
            <a:endCxn id="194" idx="0"/>
          </p:cNvCxnSpPr>
          <p:nvPr/>
        </p:nvCxnSpPr>
        <p:spPr>
          <a:xfrm>
            <a:off x="5536349" y="1984250"/>
            <a:ext cx="162600" cy="216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16"/>
          <p:cNvCxnSpPr>
            <a:stCxn id="187" idx="2"/>
            <a:endCxn id="197" idx="0"/>
          </p:cNvCxnSpPr>
          <p:nvPr/>
        </p:nvCxnSpPr>
        <p:spPr>
          <a:xfrm>
            <a:off x="7603114" y="1984250"/>
            <a:ext cx="350100" cy="216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16"/>
          <p:cNvCxnSpPr>
            <a:endCxn id="189" idx="0"/>
          </p:cNvCxnSpPr>
          <p:nvPr/>
        </p:nvCxnSpPr>
        <p:spPr>
          <a:xfrm>
            <a:off x="1190925" y="3014363"/>
            <a:ext cx="0" cy="150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16"/>
          <p:cNvCxnSpPr>
            <a:stCxn id="190" idx="0"/>
            <a:endCxn id="189" idx="2"/>
          </p:cNvCxnSpPr>
          <p:nvPr/>
        </p:nvCxnSpPr>
        <p:spPr>
          <a:xfrm rot="10800000">
            <a:off x="1190925" y="3967775"/>
            <a:ext cx="0" cy="150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16"/>
          <p:cNvCxnSpPr>
            <a:stCxn id="191" idx="2"/>
            <a:endCxn id="192" idx="0"/>
          </p:cNvCxnSpPr>
          <p:nvPr/>
        </p:nvCxnSpPr>
        <p:spPr>
          <a:xfrm>
            <a:off x="3444925" y="3014475"/>
            <a:ext cx="0" cy="150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16"/>
          <p:cNvCxnSpPr>
            <a:stCxn id="193" idx="0"/>
            <a:endCxn id="192" idx="2"/>
          </p:cNvCxnSpPr>
          <p:nvPr/>
        </p:nvCxnSpPr>
        <p:spPr>
          <a:xfrm flipH="1" rot="10800000">
            <a:off x="3444625" y="3967675"/>
            <a:ext cx="300" cy="150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16"/>
          <p:cNvCxnSpPr>
            <a:stCxn id="194" idx="2"/>
            <a:endCxn id="195" idx="0"/>
          </p:cNvCxnSpPr>
          <p:nvPr/>
        </p:nvCxnSpPr>
        <p:spPr>
          <a:xfrm>
            <a:off x="5698925" y="3014475"/>
            <a:ext cx="0" cy="150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16"/>
          <p:cNvCxnSpPr>
            <a:stCxn id="195" idx="2"/>
            <a:endCxn id="196" idx="0"/>
          </p:cNvCxnSpPr>
          <p:nvPr/>
        </p:nvCxnSpPr>
        <p:spPr>
          <a:xfrm>
            <a:off x="5698775" y="3967763"/>
            <a:ext cx="0" cy="150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16"/>
          <p:cNvCxnSpPr>
            <a:stCxn id="197" idx="2"/>
            <a:endCxn id="198" idx="0"/>
          </p:cNvCxnSpPr>
          <p:nvPr/>
        </p:nvCxnSpPr>
        <p:spPr>
          <a:xfrm>
            <a:off x="7953075" y="3014475"/>
            <a:ext cx="0" cy="150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16"/>
          <p:cNvCxnSpPr>
            <a:stCxn id="199" idx="0"/>
            <a:endCxn id="198" idx="2"/>
          </p:cNvCxnSpPr>
          <p:nvPr/>
        </p:nvCxnSpPr>
        <p:spPr>
          <a:xfrm rot="10800000">
            <a:off x="7952925" y="3967775"/>
            <a:ext cx="0" cy="150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Headset Design and Fabrication:</a:t>
            </a:r>
            <a:endParaRPr/>
          </a:p>
        </p:txBody>
      </p:sp>
      <p:sp>
        <p:nvSpPr>
          <p:cNvPr id="217" name="Google Shape;217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218" name="Google Shape;218;p17"/>
          <p:cNvGrpSpPr/>
          <p:nvPr/>
        </p:nvGrpSpPr>
        <p:grpSpPr>
          <a:xfrm>
            <a:off x="779363" y="1307850"/>
            <a:ext cx="2486829" cy="3711155"/>
            <a:chOff x="1118224" y="283725"/>
            <a:chExt cx="2090826" cy="4076400"/>
          </a:xfrm>
        </p:grpSpPr>
        <p:sp>
          <p:nvSpPr>
            <p:cNvPr id="219" name="Google Shape;219;p17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1233923" y="1225078"/>
              <a:ext cx="1815000" cy="129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Found open source headset designs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Printed Version 1.0, Decided to go with different design due to structural integrity concerns.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Completed:</a:t>
              </a:r>
              <a:endParaRPr b="1" sz="28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3" name="Google Shape;223;p17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OpenBCI GitHub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3D Printer and Filament obtained from Prof. Osama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Slicing software installed and tested.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5" name="Google Shape;225;p17"/>
          <p:cNvGrpSpPr/>
          <p:nvPr/>
        </p:nvGrpSpPr>
        <p:grpSpPr>
          <a:xfrm>
            <a:off x="3328581" y="1307850"/>
            <a:ext cx="2486829" cy="3711155"/>
            <a:chOff x="1118224" y="283725"/>
            <a:chExt cx="2090826" cy="4076400"/>
          </a:xfrm>
        </p:grpSpPr>
        <p:sp>
          <p:nvSpPr>
            <p:cNvPr id="226" name="Google Shape;226;p17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1233928" y="1225079"/>
              <a:ext cx="1815000" cy="140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Currently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printing Version 2.0 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Finding vendors for remaining 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hardware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necessary to construct the headset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In Progress:</a:t>
              </a:r>
              <a:endParaRPr b="1" sz="28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0" name="Google Shape;230;p17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Updated OpenBCI headset,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Much more documentation 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surrounding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construction.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Minimal expenses for obtaining remaining hardware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2" name="Google Shape;232;p17"/>
          <p:cNvGrpSpPr/>
          <p:nvPr/>
        </p:nvGrpSpPr>
        <p:grpSpPr>
          <a:xfrm>
            <a:off x="5877800" y="1307850"/>
            <a:ext cx="2486829" cy="3711155"/>
            <a:chOff x="1118224" y="283725"/>
            <a:chExt cx="2090826" cy="4076400"/>
          </a:xfrm>
        </p:grpSpPr>
        <p:sp>
          <p:nvSpPr>
            <p:cNvPr id="233" name="Google Shape;233;p17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1233933" y="1225079"/>
              <a:ext cx="1815000" cy="139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Test that the new design stays within our constraints. 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Decide if changes are necessary, if so make them. 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1178653" y="470593"/>
              <a:ext cx="19701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Future Plans:</a:t>
              </a:r>
              <a:endParaRPr sz="2800">
                <a:solidFill>
                  <a:srgbClr val="0D5DD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7" name="Google Shape;237;p17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Measure weight, make sure that structural integrity will hold over multiple uses.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Comfortability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Decide which size will work best (SM, MED or LG)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3925" y="103225"/>
            <a:ext cx="4838700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725" y="1806625"/>
            <a:ext cx="3919125" cy="313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Circuit Board Design and Fabrication</a:t>
            </a:r>
            <a:endParaRPr/>
          </a:p>
        </p:txBody>
      </p:sp>
      <p:sp>
        <p:nvSpPr>
          <p:cNvPr id="250" name="Google Shape;250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251" name="Google Shape;251;p19"/>
          <p:cNvGrpSpPr/>
          <p:nvPr/>
        </p:nvGrpSpPr>
        <p:grpSpPr>
          <a:xfrm>
            <a:off x="779363" y="1307850"/>
            <a:ext cx="2486829" cy="3711155"/>
            <a:chOff x="1118224" y="283725"/>
            <a:chExt cx="2090826" cy="4076400"/>
          </a:xfrm>
        </p:grpSpPr>
        <p:sp>
          <p:nvSpPr>
            <p:cNvPr id="252" name="Google Shape;252;p19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1233923" y="1225078"/>
              <a:ext cx="1815000" cy="124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PCBs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Printed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BOM Created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Significant 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components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ordered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Completed:</a:t>
              </a:r>
              <a:endParaRPr b="1" sz="28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6" name="Google Shape;256;p19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9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OpenBCI Hardware Files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Sampling Unit ordered and 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received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Remaining components are parted out.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Soldering station 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acquired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8" name="Google Shape;258;p19"/>
          <p:cNvGrpSpPr/>
          <p:nvPr/>
        </p:nvGrpSpPr>
        <p:grpSpPr>
          <a:xfrm>
            <a:off x="3328581" y="1307850"/>
            <a:ext cx="2486829" cy="3711155"/>
            <a:chOff x="1118224" y="283725"/>
            <a:chExt cx="2090826" cy="4076400"/>
          </a:xfrm>
        </p:grpSpPr>
        <p:sp>
          <p:nvSpPr>
            <p:cNvPr id="259" name="Google Shape;259;p19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1233928" y="1225079"/>
              <a:ext cx="1815000" cy="14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Order remaining components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Address bluetooth module issue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In Progress:</a:t>
              </a:r>
              <a:endParaRPr b="1" sz="28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3" name="Google Shape;263;p19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9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Vendors and parts list obtained, ready to send out an order.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Brainstorming ideas to deal with bluetooth module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TOP PRIORITY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5" name="Google Shape;265;p19"/>
          <p:cNvGrpSpPr/>
          <p:nvPr/>
        </p:nvGrpSpPr>
        <p:grpSpPr>
          <a:xfrm>
            <a:off x="5877800" y="1307850"/>
            <a:ext cx="2486829" cy="3711155"/>
            <a:chOff x="1118224" y="283725"/>
            <a:chExt cx="2090826" cy="4076400"/>
          </a:xfrm>
        </p:grpSpPr>
        <p:sp>
          <p:nvSpPr>
            <p:cNvPr id="266" name="Google Shape;266;p19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9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9"/>
            <p:cNvSpPr/>
            <p:nvPr/>
          </p:nvSpPr>
          <p:spPr>
            <a:xfrm>
              <a:off x="1178527" y="1038393"/>
              <a:ext cx="1970100" cy="137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Redesign PCB, remove 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unnecessary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components.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Find a 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permanent</a:t>
              </a: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solution to device/computer interface.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Add firmware to microcontroller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1178590" y="470593"/>
              <a:ext cx="19701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Future Plans:</a:t>
              </a:r>
              <a:endParaRPr sz="2800">
                <a:solidFill>
                  <a:srgbClr val="0D5DD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0" name="Google Shape;270;p19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Remove 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accelerometer, SD card reader, and RFDuino module.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Talk with BU faculty to review our board design.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Open source firmware code on OpenBCI GitHub.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6925" y="62225"/>
            <a:ext cx="7808200" cy="5017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7" name="Google Shape;277;p20"/>
          <p:cNvCxnSpPr/>
          <p:nvPr/>
        </p:nvCxnSpPr>
        <p:spPr>
          <a:xfrm>
            <a:off x="1032625" y="2950375"/>
            <a:ext cx="1101600" cy="1071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20"/>
          <p:cNvCxnSpPr/>
          <p:nvPr/>
        </p:nvCxnSpPr>
        <p:spPr>
          <a:xfrm flipH="1" rot="10800000">
            <a:off x="1025275" y="2950375"/>
            <a:ext cx="1185000" cy="1057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20"/>
          <p:cNvCxnSpPr/>
          <p:nvPr/>
        </p:nvCxnSpPr>
        <p:spPr>
          <a:xfrm>
            <a:off x="1032625" y="1961975"/>
            <a:ext cx="1101600" cy="1071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20"/>
          <p:cNvCxnSpPr/>
          <p:nvPr/>
        </p:nvCxnSpPr>
        <p:spPr>
          <a:xfrm flipH="1" rot="10800000">
            <a:off x="1025275" y="1961975"/>
            <a:ext cx="1185000" cy="1057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20"/>
          <p:cNvCxnSpPr/>
          <p:nvPr/>
        </p:nvCxnSpPr>
        <p:spPr>
          <a:xfrm>
            <a:off x="7154625" y="383475"/>
            <a:ext cx="1101600" cy="1071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20"/>
          <p:cNvCxnSpPr/>
          <p:nvPr/>
        </p:nvCxnSpPr>
        <p:spPr>
          <a:xfrm flipH="1" rot="10800000">
            <a:off x="7147275" y="383475"/>
            <a:ext cx="1185000" cy="1057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</a:t>
            </a:r>
            <a:endParaRPr/>
          </a:p>
        </p:txBody>
      </p:sp>
      <p:sp>
        <p:nvSpPr>
          <p:cNvPr id="288" name="Google Shape;288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21"/>
          <p:cNvGrpSpPr/>
          <p:nvPr/>
        </p:nvGrpSpPr>
        <p:grpSpPr>
          <a:xfrm>
            <a:off x="779363" y="1307850"/>
            <a:ext cx="2486829" cy="3711155"/>
            <a:chOff x="1118224" y="283725"/>
            <a:chExt cx="2090826" cy="4076400"/>
          </a:xfrm>
        </p:grpSpPr>
        <p:sp>
          <p:nvSpPr>
            <p:cNvPr id="290" name="Google Shape;290;p21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1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1"/>
            <p:cNvSpPr/>
            <p:nvPr/>
          </p:nvSpPr>
          <p:spPr>
            <a:xfrm>
              <a:off x="1233923" y="1225077"/>
              <a:ext cx="1815000" cy="121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Sample ML Model that can intake EEG Data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93" name="Google Shape;293;p21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Completed:</a:t>
              </a:r>
              <a:endParaRPr b="1" sz="28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4" name="Google Shape;294;p21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1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Trained and tested on online public databases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Not entirely successful due to lack of pattern in data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6" name="Google Shape;296;p21"/>
          <p:cNvGrpSpPr/>
          <p:nvPr/>
        </p:nvGrpSpPr>
        <p:grpSpPr>
          <a:xfrm>
            <a:off x="3328581" y="1307850"/>
            <a:ext cx="2486829" cy="3711155"/>
            <a:chOff x="1118224" y="283725"/>
            <a:chExt cx="2090826" cy="4076400"/>
          </a:xfrm>
        </p:grpSpPr>
        <p:sp>
          <p:nvSpPr>
            <p:cNvPr id="297" name="Google Shape;297;p21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1233928" y="1225079"/>
              <a:ext cx="1815000" cy="131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Working LSTM Neural Network 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In Progress:</a:t>
              </a:r>
              <a:endParaRPr b="1" sz="28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1" name="Google Shape;301;p21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Trained and tested on accelerometer data for physical motion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NEEDED: converting old tensorflow version 1 functions to latest version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3" name="Google Shape;303;p21"/>
          <p:cNvGrpSpPr/>
          <p:nvPr/>
        </p:nvGrpSpPr>
        <p:grpSpPr>
          <a:xfrm>
            <a:off x="5877800" y="1307850"/>
            <a:ext cx="2486829" cy="3711155"/>
            <a:chOff x="1118224" y="283725"/>
            <a:chExt cx="2090826" cy="4076400"/>
          </a:xfrm>
        </p:grpSpPr>
        <p:sp>
          <p:nvSpPr>
            <p:cNvPr id="304" name="Google Shape;304;p21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1"/>
            <p:cNvSpPr/>
            <p:nvPr/>
          </p:nvSpPr>
          <p:spPr>
            <a:xfrm>
              <a:off x="1233933" y="1225079"/>
              <a:ext cx="1815000" cy="139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D5DD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Working real-time LSTM Neural Network</a:t>
              </a:r>
              <a:endParaRPr sz="12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307" name="Google Shape;307;p21"/>
            <p:cNvSpPr/>
            <p:nvPr/>
          </p:nvSpPr>
          <p:spPr>
            <a:xfrm>
              <a:off x="1178653" y="470593"/>
              <a:ext cx="19701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Future Plans:</a:t>
              </a:r>
              <a:endParaRPr sz="2800">
                <a:solidFill>
                  <a:srgbClr val="0D5DD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08" name="Google Shape;308;p21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1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Trained and tested on data from the EEG headset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Needs to perform with &gt;60% accuracy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TOP PRIORITY: Needs to operate in real-time with 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minimal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latency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